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5766" r:id="rId4"/>
    <p:sldId id="5788" r:id="rId5"/>
    <p:sldId id="5789" r:id="rId6"/>
    <p:sldId id="5802" r:id="rId7"/>
    <p:sldId id="5790" r:id="rId8"/>
    <p:sldId id="5791" r:id="rId9"/>
    <p:sldId id="5792" r:id="rId10"/>
    <p:sldId id="5793" r:id="rId11"/>
    <p:sldId id="5794" r:id="rId12"/>
    <p:sldId id="5795" r:id="rId13"/>
    <p:sldId id="5796" r:id="rId14"/>
    <p:sldId id="5797" r:id="rId15"/>
    <p:sldId id="5798" r:id="rId16"/>
    <p:sldId id="5799" r:id="rId17"/>
    <p:sldId id="5803" r:id="rId18"/>
    <p:sldId id="58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4171"/>
  </p:normalViewPr>
  <p:slideViewPr>
    <p:cSldViewPr snapToGrid="0" snapToObjects="1">
      <p:cViewPr varScale="1">
        <p:scale>
          <a:sx n="112" d="100"/>
          <a:sy n="112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C98BE-BB23-5A48-87FA-C8CCDE95AEB5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BE26C-C48B-F343-9399-ED5A740C5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87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C1C3B-96A2-3F4D-BA38-2F3907F70C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5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05D5-F10B-7142-B2B3-B0E5711BD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44D7D-FC52-564F-88E0-C4A328484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CC24F-116E-334F-A3EE-9A2C94402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E02C6-7084-9449-9ECB-B0A5BFCC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3360B-76B0-9245-8240-58B96048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1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35DB-3EE5-7747-95B1-0A4A155E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9EB93-8A21-6141-8C70-D92CD5FF8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1EE9A-1688-9D48-91DC-D2D8450EC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0F38A-39CA-9B4D-959E-88923F56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CB3EA-04D3-3541-8A5E-F60557D1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7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FFA117-E8A9-B24E-8662-0B659D123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4B717-0DD1-C54D-A67F-BBBCCC66F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E333D-736E-1040-AFDC-F981C710A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48F33-B600-4349-9D79-791C8FA3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6E215-D573-8E44-B5D1-04D831DB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419083" y="786809"/>
            <a:ext cx="10234740" cy="5518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FB89C7-7FB8-4707-B036-9092174BB511}"/>
              </a:ext>
            </a:extLst>
          </p:cNvPr>
          <p:cNvSpPr/>
          <p:nvPr userDrawn="1"/>
        </p:nvSpPr>
        <p:spPr>
          <a:xfrm>
            <a:off x="8878186" y="233916"/>
            <a:ext cx="3214576" cy="180753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61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2021-BA10-274E-8F7E-E65E9CE3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CA676-1AFA-3248-BED7-983446C6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DA036-8DC8-974D-8B00-BA93079F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9008D-6BDE-E24D-B1B6-14FE4CA7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EFC5D-0D08-B246-A6CA-D5FF1826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4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DF82-A1D4-3F4C-B295-6CE539C3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2181C-5665-BC4C-969A-83DA4A6F4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8A18F-BFCB-E844-B809-5DC8DA81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6BE2D-FAC1-7E4A-954E-CF8952F08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4A1B7-77F7-0E42-A998-F6E022FD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0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8BB9-1D60-F34C-A808-A9A81366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A45F-1400-8343-87D1-9EC456E08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ED320-A8B2-AA4E-A575-F1D7A218D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EDCFF-3182-5942-ACFA-501870F5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317DE-A88D-9240-B754-5B3DB40E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ECD98-9683-804F-85DD-24920DF3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6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4981-0E95-A24F-AA10-76549735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A35EF-427F-A143-8411-6EFF05DED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A3FCD-0D1A-ED4F-9E9C-CB054CEF8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29F10-C3B5-904F-A29E-FA362EA35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C7FC7-3CFF-4245-BD54-1F196AFD2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901F98-E218-A147-9CDA-C9691430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4CF16-E239-0548-8C89-75F65279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E31858-1478-3A4E-9DD7-389D7706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73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D817-A316-E14E-B9C7-B2FA23DD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3EE2C-9BAF-B744-A0F9-C62D6AF59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71967-EFFE-664A-88F8-8A2ED68F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37E01-C90A-0548-9842-6AB216EE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1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92EAC-3B4A-614C-8815-427E2A6E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6A190-4391-DD45-ACC3-6576838A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40D8A-854D-A948-B160-AF16B5E1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7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6896-B2ED-F145-A9CB-2999E3CD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907E4-784F-204C-9C9E-ADE69E3CB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60004-7AB2-C143-B41F-02875E740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B6CFC-4CFC-FE49-BF5C-28CA0F9E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BD285-6BFF-CB45-969A-598A9F198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52E5E-98BE-BC4C-AB68-C0EB5FB4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0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50DB-264C-DE4B-A235-F9EA19C4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B3878-CFE0-F84E-BE68-0E791A7E9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877B2-6EFD-9D47-9757-B45A5BBDD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33E4B-7770-A44F-9965-6FFA7F818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C3AB7-06C2-4B46-99AD-3C78DFC6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D69F8-6DC5-174C-9C0C-CA665885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1CA1F-15D3-C749-98E5-2F0291D4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D5932-18AD-2143-826D-F5793D80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02E31-C264-5046-8D02-D8BB8E364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9A203-444C-9B4B-8E1D-CB4391A6046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A0DED-574C-9C40-9C39-45730CF02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C0A32-08EE-E947-99D1-213768D80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6CF8C5-07C0-F74D-A6A4-3C9F05FB7E6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9144" y="0"/>
            <a:ext cx="12208256" cy="68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BAABEF6-F047-DB4A-A79A-CFBD2631FB7A}"/>
              </a:ext>
            </a:extLst>
          </p:cNvPr>
          <p:cNvSpPr/>
          <p:nvPr/>
        </p:nvSpPr>
        <p:spPr>
          <a:xfrm>
            <a:off x="540445" y="552285"/>
            <a:ext cx="103842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spc="-120" dirty="0">
                <a:solidFill>
                  <a:schemeClr val="bg1"/>
                </a:solidFill>
                <a:latin typeface="Brandon Grotesque Medium" panose="020B0503020203060202" pitchFamily="34" charset="77"/>
                <a:cs typeface="Calibri" panose="020F0502020204030204" pitchFamily="34" charset="0"/>
              </a:rPr>
              <a:t>Making It Easier to do the Right Things: </a:t>
            </a:r>
          </a:p>
          <a:p>
            <a:r>
              <a:rPr lang="en-GB" sz="4000" spc="-120" dirty="0">
                <a:solidFill>
                  <a:schemeClr val="bg1"/>
                </a:solidFill>
                <a:latin typeface="Brandon Grotesque Medium" panose="020B0503020203060202" pitchFamily="34" charset="77"/>
                <a:cs typeface="Calibri" panose="020F0502020204030204" pitchFamily="34" charset="0"/>
              </a:rPr>
              <a:t>Govern, Measure and Audit DevSecOps</a:t>
            </a:r>
            <a:endParaRPr lang="en-US" sz="4000" spc="-200" dirty="0">
              <a:solidFill>
                <a:schemeClr val="bg1"/>
              </a:solidFill>
              <a:latin typeface="Brandon Grotesque Medium" panose="020B0503020203060202" pitchFamily="34" charset="77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1EFA03-5B34-684A-828E-9B3A3A45BD14}"/>
              </a:ext>
            </a:extLst>
          </p:cNvPr>
          <p:cNvSpPr txBox="1"/>
          <p:nvPr/>
        </p:nvSpPr>
        <p:spPr>
          <a:xfrm>
            <a:off x="1864748" y="2201061"/>
            <a:ext cx="10590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>
                <a:solidFill>
                  <a:schemeClr val="bg1"/>
                </a:solidFill>
                <a:latin typeface="Brandon Grotesque Medium" panose="020B0503020203060202" pitchFamily="34" charset="77"/>
                <a:cs typeface="Calibri" panose="020F0502020204030204" pitchFamily="34" charset="0"/>
              </a:rPr>
              <a:t>Dragan Pleskonjic</a:t>
            </a:r>
            <a:b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i="1" dirty="0">
                <a:solidFill>
                  <a:schemeClr val="bg1"/>
                </a:solidFill>
                <a:latin typeface="Brandon Grotesque Regular" panose="020B0503020203060202" pitchFamily="34" charset="77"/>
                <a:cs typeface="Calibri" panose="020F0502020204030204" pitchFamily="34" charset="0"/>
              </a:rPr>
              <a:t>Senior Director Application Security, IGT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7A1A8-BD28-1945-BF4D-1B819AC00D4B}"/>
              </a:ext>
            </a:extLst>
          </p:cNvPr>
          <p:cNvSpPr txBox="1"/>
          <p:nvPr/>
        </p:nvSpPr>
        <p:spPr>
          <a:xfrm>
            <a:off x="1864748" y="3278279"/>
            <a:ext cx="10590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>
                <a:solidFill>
                  <a:schemeClr val="bg1"/>
                </a:solidFill>
                <a:latin typeface="Brandon Grotesque Medium" panose="020B0503020203060202" pitchFamily="34" charset="77"/>
                <a:cs typeface="Calibri" panose="020F0502020204030204" pitchFamily="34" charset="0"/>
              </a:rPr>
              <a:t>Colin Bell</a:t>
            </a:r>
            <a:b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i="1" dirty="0">
                <a:solidFill>
                  <a:schemeClr val="bg1"/>
                </a:solidFill>
                <a:latin typeface="Brandon Grotesque Regular" panose="020B0503020203060202" pitchFamily="34" charset="77"/>
                <a:cs typeface="Calibri" panose="020F0502020204030204" pitchFamily="34" charset="0"/>
              </a:rPr>
              <a:t>AppScan CTO, HCL Software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6AFCC-0DDE-4B4E-89A2-8CB3EEB83747}"/>
              </a:ext>
            </a:extLst>
          </p:cNvPr>
          <p:cNvSpPr txBox="1"/>
          <p:nvPr/>
        </p:nvSpPr>
        <p:spPr>
          <a:xfrm>
            <a:off x="1864748" y="4437442"/>
            <a:ext cx="105900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>
                <a:solidFill>
                  <a:schemeClr val="bg1"/>
                </a:solidFill>
                <a:latin typeface="Brandon Grotesque Medium" panose="020B0503020203060202" pitchFamily="34" charset="77"/>
                <a:cs typeface="Calibri" panose="020F0502020204030204" pitchFamily="34" charset="0"/>
              </a:rPr>
              <a:t>Rob Cuddy</a:t>
            </a:r>
            <a:b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i="1" dirty="0">
                <a:solidFill>
                  <a:schemeClr val="bg1"/>
                </a:solidFill>
                <a:latin typeface="Brandon Grotesque Regular" panose="020B0503020203060202" pitchFamily="34" charset="77"/>
                <a:cs typeface="Calibri" panose="020F0502020204030204" pitchFamily="34" charset="0"/>
              </a:rPr>
              <a:t>Application Security Evangelist, HCL Software </a:t>
            </a:r>
          </a:p>
        </p:txBody>
      </p:sp>
    </p:spTree>
    <p:extLst>
      <p:ext uri="{BB962C8B-B14F-4D97-AF65-F5344CB8AC3E}">
        <p14:creationId xmlns:p14="http://schemas.microsoft.com/office/powerpoint/2010/main" val="257884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67825AF-65C0-4781-8B21-5E1E9901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90" y="795842"/>
            <a:ext cx="8460697" cy="43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6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337F0E4-154C-4A9E-ABE3-13FC51F89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64" y="788069"/>
            <a:ext cx="8443310" cy="433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1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51DE104-6A95-46AF-BA56-78935670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67" y="791595"/>
            <a:ext cx="8455904" cy="444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9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7A087ED-1500-4DEB-A098-92EA0F4BE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93" y="791791"/>
            <a:ext cx="8461589" cy="44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BBFC95A-8537-4434-8756-C5B984D5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65" y="793289"/>
            <a:ext cx="8456330" cy="439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3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FA16C8C-93D6-4B01-ACD4-78AB040B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15" y="791244"/>
            <a:ext cx="8311654" cy="43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4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1672D0-4E8A-411D-AC7B-2429B695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62" y="801808"/>
            <a:ext cx="8465644" cy="44027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8AF8FA-B2F4-4C00-BBBA-F435AB396FDE}"/>
              </a:ext>
            </a:extLst>
          </p:cNvPr>
          <p:cNvSpPr txBox="1">
            <a:spLocks/>
          </p:cNvSpPr>
          <p:nvPr/>
        </p:nvSpPr>
        <p:spPr>
          <a:xfrm>
            <a:off x="0" y="36513"/>
            <a:ext cx="10729913" cy="627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is Continuous Security!</a:t>
            </a:r>
          </a:p>
        </p:txBody>
      </p:sp>
    </p:spTree>
    <p:extLst>
      <p:ext uri="{BB962C8B-B14F-4D97-AF65-F5344CB8AC3E}">
        <p14:creationId xmlns:p14="http://schemas.microsoft.com/office/powerpoint/2010/main" val="134800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BA38BF-B86B-4656-80F5-CF73201D4BB4}"/>
              </a:ext>
            </a:extLst>
          </p:cNvPr>
          <p:cNvSpPr/>
          <p:nvPr/>
        </p:nvSpPr>
        <p:spPr>
          <a:xfrm>
            <a:off x="540445" y="552285"/>
            <a:ext cx="103842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spc="-120" dirty="0">
                <a:solidFill>
                  <a:schemeClr val="bg1"/>
                </a:solidFill>
                <a:latin typeface="Brandon Grotesque Medium" panose="020B0503020203060202" pitchFamily="34" charset="77"/>
                <a:cs typeface="Calibri" panose="020F0502020204030204" pitchFamily="34" charset="0"/>
              </a:rPr>
              <a:t>Making It Easier to do the Right Things: </a:t>
            </a:r>
          </a:p>
          <a:p>
            <a:r>
              <a:rPr lang="en-GB" sz="4000" spc="-120" dirty="0">
                <a:solidFill>
                  <a:schemeClr val="bg1"/>
                </a:solidFill>
                <a:latin typeface="Brandon Grotesque Medium" panose="020B0503020203060202" pitchFamily="34" charset="77"/>
                <a:cs typeface="Calibri" panose="020F0502020204030204" pitchFamily="34" charset="0"/>
              </a:rPr>
              <a:t>Govern, Measure and Audit DevSecOps</a:t>
            </a:r>
            <a:endParaRPr lang="en-US" sz="4000" spc="-200" dirty="0">
              <a:solidFill>
                <a:schemeClr val="bg1"/>
              </a:solidFill>
              <a:latin typeface="Brandon Grotesque Medium" panose="020B0503020203060202" pitchFamily="34" charset="77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55FEB-77B9-4BD3-83A3-1DF5CE27CC43}"/>
              </a:ext>
            </a:extLst>
          </p:cNvPr>
          <p:cNvSpPr txBox="1"/>
          <p:nvPr/>
        </p:nvSpPr>
        <p:spPr>
          <a:xfrm>
            <a:off x="2971653" y="3105834"/>
            <a:ext cx="10590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dirty="0">
                <a:solidFill>
                  <a:schemeClr val="bg1"/>
                </a:solidFill>
                <a:latin typeface="Brandon Grotesque Medium" panose="020B0503020203060202" pitchFamily="34" charset="77"/>
                <a:cs typeface="Calibri" panose="020F0502020204030204" pitchFamily="34" charset="0"/>
              </a:rPr>
              <a:t>THANK YOU</a:t>
            </a:r>
            <a:endParaRPr lang="en-US" sz="2800" i="1" dirty="0">
              <a:solidFill>
                <a:schemeClr val="bg1"/>
              </a:solidFill>
              <a:latin typeface="Brandon Grotesque Regular" panose="020B0503020203060202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47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FBDCC9F-7904-4A68-B3BF-C739D77D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1" y="1378485"/>
            <a:ext cx="8466694" cy="445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9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97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88CF91CA-1BCF-8C40-9FF6-F0702832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31" y="327548"/>
            <a:ext cx="6272572" cy="60855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BB1D13-44C3-6944-8F46-919F1703E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25" y="1092201"/>
            <a:ext cx="5063355" cy="4912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87769-DAFA-D84B-8F82-1C2428593F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10729913" cy="6270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is Continuous Security?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B312C-8837-9449-84F2-63951C003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31983" y="6004615"/>
            <a:ext cx="2434218" cy="308381"/>
          </a:xfrm>
        </p:spPr>
        <p:txBody>
          <a:bodyPr/>
          <a:lstStyle/>
          <a:p>
            <a:fld id="{039C7415-12ED-1F44-BE03-24001F31E4F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D5F789-E698-C44C-92B9-4D656013D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284" y="3090441"/>
            <a:ext cx="845435" cy="845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9DBC9-C0EF-4F40-9623-90A39D1204D0}"/>
              </a:ext>
            </a:extLst>
          </p:cNvPr>
          <p:cNvSpPr txBox="1"/>
          <p:nvPr/>
        </p:nvSpPr>
        <p:spPr>
          <a:xfrm>
            <a:off x="513869" y="989391"/>
            <a:ext cx="401035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Construct</a:t>
            </a:r>
          </a:p>
          <a:p>
            <a:r>
              <a:rPr lang="en-US" sz="1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Secure by design and secure automation. This is the Secure DevOps piece or DevSecOps, but we need to expand security beyond just this…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600" b="1" dirty="0">
                <a:solidFill>
                  <a:srgbClr val="4E8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Intensify</a:t>
            </a:r>
          </a:p>
          <a:p>
            <a:r>
              <a:rPr lang="en-US" sz="1600" dirty="0">
                <a:solidFill>
                  <a:srgbClr val="4E8F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Magnifying the effort and impact, change the security culture, continue to improve. Education and governance drive this success.</a:t>
            </a:r>
            <a:endParaRPr lang="en-US" sz="1600" dirty="0">
              <a:solidFill>
                <a:srgbClr val="4E8F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Assure</a:t>
            </a:r>
          </a:p>
          <a:p>
            <a:r>
              <a:rPr lang="en-US" sz="1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Ensuring the controls are in place to meet the guidelines and standards we have in place. Secure Audit and Metrics are key to assure the program</a:t>
            </a:r>
            <a:endParaRPr lang="en-US" sz="16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1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66A52A5-BE71-419B-98C8-6E3380A1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92" y="805396"/>
            <a:ext cx="8463726" cy="473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7C3816D-6DD1-4B63-8A2E-15449BAB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12" y="806265"/>
            <a:ext cx="8435855" cy="45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5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A4BDF1-D0FF-46CF-BC17-95B4A372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1" y="1605442"/>
            <a:ext cx="8248916" cy="43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6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66002CA-8206-4110-A560-A4BBA1A5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51" y="818610"/>
            <a:ext cx="8447168" cy="43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30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746A114-5F03-45B2-91ED-A123C210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0" y="790789"/>
            <a:ext cx="8429562" cy="43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DDDA205-87FE-476A-BFEB-97CB7FF53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0" y="787910"/>
            <a:ext cx="8419595" cy="434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148</Words>
  <Application>Microsoft Macintosh PowerPoint</Application>
  <PresentationFormat>Widescreen</PresentationFormat>
  <Paragraphs>20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Brandon Grotesque Medium</vt:lpstr>
      <vt:lpstr>Brandon Grotesque Regular</vt:lpstr>
      <vt:lpstr>Calibri</vt:lpstr>
      <vt:lpstr>Calibri Light</vt:lpstr>
      <vt:lpstr>Gotham Book</vt:lpstr>
      <vt:lpstr>Verdana</vt:lpstr>
      <vt:lpstr>Office Theme</vt:lpstr>
      <vt:lpstr>PowerPoint Presentation</vt:lpstr>
      <vt:lpstr>PowerPoint Presentation</vt:lpstr>
      <vt:lpstr>What is Continuous Security?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Keara Vu</dc:creator>
  <cp:lastModifiedBy>Robert Cuddy</cp:lastModifiedBy>
  <cp:revision>32</cp:revision>
  <dcterms:created xsi:type="dcterms:W3CDTF">2021-04-06T18:58:31Z</dcterms:created>
  <dcterms:modified xsi:type="dcterms:W3CDTF">2021-09-16T18:37:22Z</dcterms:modified>
</cp:coreProperties>
</file>